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3" r:id="rId3"/>
    <p:sldId id="258" r:id="rId4"/>
    <p:sldId id="267" r:id="rId5"/>
    <p:sldId id="269" r:id="rId6"/>
    <p:sldId id="268" r:id="rId7"/>
    <p:sldId id="270" r:id="rId8"/>
    <p:sldId id="277" r:id="rId9"/>
    <p:sldId id="279" r:id="rId10"/>
    <p:sldId id="286" r:id="rId11"/>
    <p:sldId id="287" r:id="rId12"/>
    <p:sldId id="288" r:id="rId13"/>
    <p:sldId id="291" r:id="rId14"/>
    <p:sldId id="274" r:id="rId15"/>
    <p:sldId id="292" r:id="rId16"/>
    <p:sldId id="261" r:id="rId17"/>
    <p:sldId id="262" r:id="rId18"/>
    <p:sldId id="276" r:id="rId19"/>
    <p:sldId id="278" r:id="rId20"/>
    <p:sldId id="281" r:id="rId21"/>
    <p:sldId id="273" r:id="rId22"/>
    <p:sldId id="282" r:id="rId23"/>
    <p:sldId id="285" r:id="rId24"/>
    <p:sldId id="284" r:id="rId25"/>
    <p:sldId id="283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2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AAA57-0466-5342-9968-FBD78FDE916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F19-BEE3-C541-ADAE-5EE05D9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F19-BEE3-C541-ADAE-5EE05D9495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Target/OpeningProp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RatingsProp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Target/Opening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RatingsVotes/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MOVIEmeter_launch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Budget/RatingsVotes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Opening/OpeningProp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Budget/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MOVIEmeter_launch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Articles/RatingsVotes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F19-BEE3-C541-ADAE-5EE05D9495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3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60/20/20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F19-BEE3-C541-ADAE-5EE05D9495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0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BD18-7D61-1A47-A406-C246E14BF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558FB-43F7-2041-9D7F-1777B84DA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73D6-9F7F-ED48-8DCB-E649034E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74528-8AE7-A84C-AC04-9ED46217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DE245-1BB6-7C42-A3F9-7D0A5688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9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2143-2932-7A4E-A452-B9E71B14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91AA8-7A79-4846-8080-7440C1BDA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930F-4D6C-AB44-B4C9-B0586ED9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4B60-08FC-7C44-9475-F83338CC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6F86-22CC-A446-8ED3-76EE35C0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68E9D-CC7F-3A47-99E9-123CE9A44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4C381-173E-5146-ABC1-05C74E48B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C7E7-01B3-2F4C-994F-259AD763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3E8F9-C220-1240-B6C1-39D54ECB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01C5-7F08-2A43-A95C-176FB7B6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C8C9-F3E1-6A41-868C-95FED61C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432D-4127-FC48-8B37-B2548E30F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D1A5-1B09-F34A-979B-D56BEB34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1A0C-128F-8B45-BCF3-33DE2DEE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DF999-24E1-6942-8FAC-55D1B977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36F3-7214-3442-B006-1F4D56BF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6B4C-79D1-934E-ABA4-E17A37B15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D4C7-33B4-A44D-A5EB-18EBD9A0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91C97-6BB8-9341-9F34-6C1022BD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69115-3D46-124B-ABA1-1A639DAC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0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FFC6-0C4D-424E-985A-E6C7A58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F34-BD07-584B-A0EA-9EBBB9B7B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D48E0-652E-5F4A-B2E2-E7DBC15E8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F1B4F-6BBD-C442-9FB0-D9DD137D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5FE3-55A6-6E47-94F1-0502F8DD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72566-1FD7-A74E-82FC-41D02E34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CB81-725D-6E41-A08F-68E1FF2A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A5377-701A-BA40-80C3-DB71A568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27037-606C-5D4D-BFEB-56FC54A1A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F6F7-6688-1C4C-A560-FC453EBD7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58340-394C-DD48-866B-A7246DF1B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AACF-C658-8744-833A-343F4EF6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83ED4-1BE6-E543-95D4-13B00144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1D2EC-030A-7745-9680-E3CB9241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EE71-F025-5146-A646-D1DD2BBC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5C4C-3CC6-C24A-A8F8-9D7413CF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B1BEA-D9E5-DA47-B9B1-ABD1EE8B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1A6A6-A271-0448-888E-2EB8B74B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7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6A9CC-8660-454F-930E-6CF6D0B5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E90F2-1FE3-9D4D-AB97-2B6ACEA3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045A-D06B-BE46-B8E0-4A5E59A2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0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0CDC-FC39-0640-B30B-F38C79F1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24A4-A507-0940-A68C-E9A052A1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87421-0066-454C-BA47-E511F389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21AD2-5800-874A-8848-04C94604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0D531-A5C3-924F-917E-4F1B2BE3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646C1-5AA9-2843-B287-7774BE82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2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5584-0E12-8243-816D-E7A00AE6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E0F4B-1D15-6B41-8659-2CB137409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D57A8-44CB-0F48-8313-84CBD1B65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D01C9-11B7-824D-A37D-28A91093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4885-C0DC-3741-B2F3-1AEEB1EA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B27BA-F139-D54D-A48C-B28FE12A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5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E6B0F-8C24-0644-BCF1-2D72A93E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6AD5-42D9-3141-8249-ADB399BD6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00DEB-59F2-7E40-A24C-5F47D6A00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A4D85-DE7D-174B-A97B-3052B735F4E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5431-FDE5-7448-A768-D1833F634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E972-3925-3A46-93CD-C6AC5D62D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90CD-A21F-DA4C-A9DC-C8036E98F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9" y="2026133"/>
            <a:ext cx="7152861" cy="101524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FILM ROI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9033-8E92-DC40-B924-07088A606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929" y="5399314"/>
            <a:ext cx="2829814" cy="44476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Torin Rettig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2A9A7E-FE4E-BE46-800C-E78C6A09F529}"/>
              </a:ext>
            </a:extLst>
          </p:cNvPr>
          <p:cNvCxnSpPr/>
          <p:nvPr/>
        </p:nvCxnSpPr>
        <p:spPr>
          <a:xfrm>
            <a:off x="718929" y="3041374"/>
            <a:ext cx="669005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1C9EBC2C-FFF2-554A-8D72-14862BEF9ED6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267769" y="5849341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93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11301046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– TUNE ALPHA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2974887" y="5538024"/>
            <a:ext cx="5476844" cy="90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Value = 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0.23272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6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377339" y="2351628"/>
            <a:ext cx="5195095" cy="1869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Validation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Error Plot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7" name="Picture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BD2A1257-49FB-1048-8ABF-BEAEA5C6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26" y="1394901"/>
            <a:ext cx="5593331" cy="3782858"/>
          </a:xfrm>
          <a:prstGeom prst="rect">
            <a:avLst/>
          </a:prstGeom>
        </p:spPr>
      </p:pic>
      <p:pic>
        <p:nvPicPr>
          <p:cNvPr id="9" name="Google Shape;74;p16" descr="metis-mini.png">
            <a:extLst>
              <a:ext uri="{FF2B5EF4-FFF2-40B4-BE49-F238E27FC236}">
                <a16:creationId xmlns:a16="http://schemas.microsoft.com/office/drawing/2014/main" id="{EAAC113C-70A7-FD45-8983-B9CD80334774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42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11301046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- LASSO SCALED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5988326" y="1083366"/>
            <a:ext cx="5804298" cy="5643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=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0.2327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0.5671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0.4036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16.4261</a:t>
            </a:r>
            <a:endParaRPr lang="en-US" sz="2800" b="1" dirty="0">
              <a:solidFill>
                <a:srgbClr val="0070C0"/>
              </a:solidFill>
              <a:highlight>
                <a:srgbClr val="00FFFF"/>
              </a:highlight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69574" y="1083366"/>
            <a:ext cx="5195095" cy="1869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LASSO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60/20/20</a:t>
            </a:r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1CBD85F-61B0-5D44-B23B-B8ADAF16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" y="3238105"/>
            <a:ext cx="4864100" cy="3263900"/>
          </a:xfrm>
          <a:prstGeom prst="rect">
            <a:avLst/>
          </a:prstGeom>
        </p:spPr>
      </p:pic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FD3DD217-A9CC-374E-A128-D49FCD5B65FA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33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11301046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– AUTOMATED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5988326" y="1083366"/>
            <a:ext cx="5969796" cy="5643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=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0.01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-0.0116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-0.2659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-0.1151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0.7239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0.8271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-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0.1498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16.6904</a:t>
            </a:r>
            <a:endParaRPr lang="en-US" sz="2800" b="1" dirty="0">
              <a:solidFill>
                <a:srgbClr val="0070C0"/>
              </a:solidFill>
              <a:highlight>
                <a:srgbClr val="FFFF00"/>
              </a:highlight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233878" y="2507590"/>
            <a:ext cx="5195095" cy="9214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LASSO CV</a:t>
            </a:r>
          </a:p>
        </p:txBody>
      </p:sp>
      <p:sp>
        <p:nvSpPr>
          <p:cNvPr id="7" name="Google Shape;92;p17">
            <a:extLst>
              <a:ext uri="{FF2B5EF4-FFF2-40B4-BE49-F238E27FC236}">
                <a16:creationId xmlns:a16="http://schemas.microsoft.com/office/drawing/2014/main" id="{92A99C96-E66B-CB44-9C63-5EA8CC709849}"/>
              </a:ext>
            </a:extLst>
          </p:cNvPr>
          <p:cNvSpPr txBox="1">
            <a:spLocks/>
          </p:cNvSpPr>
          <p:nvPr/>
        </p:nvSpPr>
        <p:spPr>
          <a:xfrm>
            <a:off x="233878" y="3905353"/>
            <a:ext cx="5195095" cy="9214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Keep features!</a:t>
            </a:r>
          </a:p>
        </p:txBody>
      </p:sp>
      <p:pic>
        <p:nvPicPr>
          <p:cNvPr id="8" name="Google Shape;74;p16" descr="metis-mini.png">
            <a:extLst>
              <a:ext uri="{FF2B5EF4-FFF2-40B4-BE49-F238E27FC236}">
                <a16:creationId xmlns:a16="http://schemas.microsoft.com/office/drawing/2014/main" id="{F5C81C47-1C0F-0F45-8C20-B89B499FA2AF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8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7831015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420882" y="723253"/>
            <a:ext cx="10935593" cy="60040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Basic T/V/T Linear Regression: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0.580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Ridge CV Regression: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0.6961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b="1" dirty="0">
              <a:solidFill>
                <a:srgbClr val="0070C0"/>
              </a:solidFill>
              <a:highlight>
                <a:srgbClr val="00FFFF"/>
              </a:highlight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LASSO CV Regression: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 0.6952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Ridge is slightly better, but they are both nearly identical. 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0EB3F52E-9A22-2740-8372-41D5E4BD17E1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46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91702" y="1202531"/>
            <a:ext cx="11265714" cy="53175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Certain features seem more strongly predictive than others. 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All features together seem to have cumulative predictive effect that is strongest.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Both LASSO and Ridge CV were nearly identical, but LASSO is thought to be better suited for models with fewer features, so we’ll go with LASSO. 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BC68264E-90CE-2D4B-8F0F-DD8B33806D8A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5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82824" y="2470214"/>
            <a:ext cx="11265714" cy="13383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8000" b="1" dirty="0">
                <a:solidFill>
                  <a:srgbClr val="00206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THANK YOU! 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8000" b="1" dirty="0">
              <a:solidFill>
                <a:srgbClr val="00206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19858B93-1349-8F47-B100-145F624C9FA6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34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74" y="139102"/>
            <a:ext cx="4442790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F288E-B9EB-F440-97B5-8E0DE176CE29}"/>
              </a:ext>
            </a:extLst>
          </p:cNvPr>
          <p:cNvSpPr txBox="1"/>
          <p:nvPr/>
        </p:nvSpPr>
        <p:spPr>
          <a:xfrm>
            <a:off x="887895" y="2598003"/>
            <a:ext cx="1020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BD23900A-63BF-684F-8B31-F443822C33AE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FD29CD-7B1F-5947-93E8-8314324064E7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9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807637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926436-6A66-0D48-9F4A-76836882FF70}"/>
              </a:ext>
            </a:extLst>
          </p:cNvPr>
          <p:cNvSpPr txBox="1"/>
          <p:nvPr/>
        </p:nvSpPr>
        <p:spPr>
          <a:xfrm>
            <a:off x="887895" y="2598003"/>
            <a:ext cx="1020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9072559B-9881-534C-B648-A2C89A313D72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8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91702" y="1202531"/>
            <a:ext cx="11265714" cy="53175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More Features: Gross +1 Month, Principal Cast Details, Metacritic, Season, Month, Holiday, Genre, etc.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Add trends information on revenue and other details. 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85E95C9E-3D77-B844-BC16-8CB73A5A268A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2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92;p17">
            <a:extLst>
              <a:ext uri="{FF2B5EF4-FFF2-40B4-BE49-F238E27FC236}">
                <a16:creationId xmlns:a16="http://schemas.microsoft.com/office/drawing/2014/main" id="{7ED66518-89AE-B54F-97E3-C77F20EC4991}"/>
              </a:ext>
            </a:extLst>
          </p:cNvPr>
          <p:cNvSpPr txBox="1">
            <a:spLocks/>
          </p:cNvSpPr>
          <p:nvPr/>
        </p:nvSpPr>
        <p:spPr>
          <a:xfrm>
            <a:off x="3925461" y="796164"/>
            <a:ext cx="3300096" cy="527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 | Target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57EDB14-4780-9B4F-BF21-C01BD08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05" y="1322228"/>
            <a:ext cx="2870086" cy="2870086"/>
          </a:xfrm>
          <a:prstGeom prst="rect">
            <a:avLst/>
          </a:prstGeom>
        </p:spPr>
      </p:pic>
      <p:pic>
        <p:nvPicPr>
          <p:cNvPr id="11" name="Picture 10" descr="A close up of a map&#13;&#10;&#13;&#10;Description automatically generated">
            <a:extLst>
              <a:ext uri="{FF2B5EF4-FFF2-40B4-BE49-F238E27FC236}">
                <a16:creationId xmlns:a16="http://schemas.microsoft.com/office/drawing/2014/main" id="{667A829D-0596-0A41-A72E-79BE15E5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26" y="1321869"/>
            <a:ext cx="3975022" cy="2693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756EB-C958-C34E-8A00-AFE6BC3DE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800" y="4299890"/>
            <a:ext cx="3300096" cy="2319211"/>
          </a:xfrm>
          <a:prstGeom prst="rect">
            <a:avLst/>
          </a:prstGeom>
        </p:spPr>
      </p:pic>
      <p:pic>
        <p:nvPicPr>
          <p:cNvPr id="15" name="Picture 1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6D9E216-2089-4647-AC9B-B8CC0B4A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616" y="4192314"/>
            <a:ext cx="3250212" cy="2319205"/>
          </a:xfrm>
          <a:prstGeom prst="rect">
            <a:avLst/>
          </a:prstGeom>
        </p:spPr>
      </p:pic>
      <p:pic>
        <p:nvPicPr>
          <p:cNvPr id="16" name="Google Shape;74;p16" descr="metis-mini.png">
            <a:extLst>
              <a:ext uri="{FF2B5EF4-FFF2-40B4-BE49-F238E27FC236}">
                <a16:creationId xmlns:a16="http://schemas.microsoft.com/office/drawing/2014/main" id="{E5087309-4138-6C4D-9AB8-B7EA36FF9693}"/>
              </a:ext>
            </a:extLst>
          </p:cNvPr>
          <p:cNvPicPr preferRelativeResize="0"/>
          <p:nvPr/>
        </p:nvPicPr>
        <p:blipFill rotWithShape="1">
          <a:blip r:embed="rId6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18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oogle Shape;74;p16" descr="metis-mini.png">
            <a:extLst>
              <a:ext uri="{FF2B5EF4-FFF2-40B4-BE49-F238E27FC236}">
                <a16:creationId xmlns:a16="http://schemas.microsoft.com/office/drawing/2014/main" id="{A6946792-E8D5-E541-AF7D-E4ADE01C4C52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E3AB4F-3D13-CF47-87F4-CF4BE07EA850}"/>
              </a:ext>
            </a:extLst>
          </p:cNvPr>
          <p:cNvSpPr txBox="1"/>
          <p:nvPr/>
        </p:nvSpPr>
        <p:spPr>
          <a:xfrm>
            <a:off x="995569" y="2644170"/>
            <a:ext cx="10200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ROI on film budget based on data available on IMDb</a:t>
            </a:r>
          </a:p>
        </p:txBody>
      </p:sp>
    </p:spTree>
    <p:extLst>
      <p:ext uri="{BB962C8B-B14F-4D97-AF65-F5344CB8AC3E}">
        <p14:creationId xmlns:p14="http://schemas.microsoft.com/office/powerpoint/2010/main" val="936530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06D73C-AB05-334F-B86A-4FB09DAD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05" y="1059090"/>
            <a:ext cx="5429674" cy="5284036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8E6637-FA12-D34B-872B-E19BCE0C69AB}"/>
              </a:ext>
            </a:extLst>
          </p:cNvPr>
          <p:cNvGrpSpPr/>
          <p:nvPr/>
        </p:nvGrpSpPr>
        <p:grpSpPr>
          <a:xfrm>
            <a:off x="164011" y="1816971"/>
            <a:ext cx="5931989" cy="2520258"/>
            <a:chOff x="164011" y="2335955"/>
            <a:chExt cx="5931989" cy="2520258"/>
          </a:xfrm>
        </p:grpSpPr>
        <p:sp>
          <p:nvSpPr>
            <p:cNvPr id="7" name="Google Shape;92;p17">
              <a:extLst>
                <a:ext uri="{FF2B5EF4-FFF2-40B4-BE49-F238E27FC236}">
                  <a16:creationId xmlns:a16="http://schemas.microsoft.com/office/drawing/2014/main" id="{7ED66518-89AE-B54F-97E3-C77F20EC4991}"/>
                </a:ext>
              </a:extLst>
            </p:cNvPr>
            <p:cNvSpPr txBox="1">
              <a:spLocks/>
            </p:cNvSpPr>
            <p:nvPr/>
          </p:nvSpPr>
          <p:spPr>
            <a:xfrm>
              <a:off x="470872" y="2335955"/>
              <a:ext cx="5318266" cy="94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6200">
                <a:lnSpc>
                  <a:spcPct val="115000"/>
                </a:lnSpc>
                <a:spcBef>
                  <a:spcPts val="0"/>
                </a:spcBef>
                <a:buClr>
                  <a:srgbClr val="434343"/>
                </a:buClr>
                <a:buSzPts val="2400"/>
              </a:pP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Data at Different Scales</a:t>
              </a:r>
            </a:p>
            <a:p>
              <a:pPr marL="76200" algn="l">
                <a:lnSpc>
                  <a:spcPct val="115000"/>
                </a:lnSpc>
                <a:spcBef>
                  <a:spcPts val="0"/>
                </a:spcBef>
                <a:buClr>
                  <a:srgbClr val="434343"/>
                </a:buClr>
                <a:buSzPts val="2400"/>
              </a:pPr>
              <a:endPara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endParaRPr>
            </a:p>
          </p:txBody>
        </p:sp>
        <p:pic>
          <p:nvPicPr>
            <p:cNvPr id="8" name="Picture 7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157E3D85-138C-C24D-A62C-8C116802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011" y="3373216"/>
              <a:ext cx="5931989" cy="1482997"/>
            </a:xfrm>
            <a:prstGeom prst="rect">
              <a:avLst/>
            </a:prstGeom>
          </p:spPr>
        </p:pic>
      </p:grpSp>
      <p:pic>
        <p:nvPicPr>
          <p:cNvPr id="10" name="Google Shape;74;p16" descr="metis-mini.png">
            <a:extLst>
              <a:ext uri="{FF2B5EF4-FFF2-40B4-BE49-F238E27FC236}">
                <a16:creationId xmlns:a16="http://schemas.microsoft.com/office/drawing/2014/main" id="{74115EA2-8CB6-FF41-A748-9C870C801CB1}"/>
              </a:ext>
            </a:extLst>
          </p:cNvPr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3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45753C2-E92F-B546-A4AE-A34F11EB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3" y="1614045"/>
            <a:ext cx="5144978" cy="3772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4D83D7CF-F231-664C-A2D4-72CD1700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71" y="1592454"/>
            <a:ext cx="5803998" cy="375083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Google Shape;92;p17">
            <a:extLst>
              <a:ext uri="{FF2B5EF4-FFF2-40B4-BE49-F238E27FC236}">
                <a16:creationId xmlns:a16="http://schemas.microsoft.com/office/drawing/2014/main" id="{D4750165-BB5B-8C4C-9841-8332AB9F41E6}"/>
              </a:ext>
            </a:extLst>
          </p:cNvPr>
          <p:cNvSpPr txBox="1">
            <a:spLocks/>
          </p:cNvSpPr>
          <p:nvPr/>
        </p:nvSpPr>
        <p:spPr>
          <a:xfrm>
            <a:off x="1611470" y="905439"/>
            <a:ext cx="2422282" cy="659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IMDb TSVs</a:t>
            </a:r>
          </a:p>
        </p:txBody>
      </p: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E0C9739E-38FD-9F4E-A4B6-1874E2F14825}"/>
              </a:ext>
            </a:extLst>
          </p:cNvPr>
          <p:cNvSpPr txBox="1">
            <a:spLocks/>
          </p:cNvSpPr>
          <p:nvPr/>
        </p:nvSpPr>
        <p:spPr>
          <a:xfrm>
            <a:off x="7719826" y="933433"/>
            <a:ext cx="2422282" cy="659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DataFrame</a:t>
            </a:r>
          </a:p>
        </p:txBody>
      </p:sp>
      <p:pic>
        <p:nvPicPr>
          <p:cNvPr id="11" name="Google Shape;74;p16" descr="metis-mini.png">
            <a:extLst>
              <a:ext uri="{FF2B5EF4-FFF2-40B4-BE49-F238E27FC236}">
                <a16:creationId xmlns:a16="http://schemas.microsoft.com/office/drawing/2014/main" id="{92C16DFC-B67A-9A4C-A049-87DB67193549}"/>
              </a:ext>
            </a:extLst>
          </p:cNvPr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16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92;p17">
            <a:extLst>
              <a:ext uri="{FF2B5EF4-FFF2-40B4-BE49-F238E27FC236}">
                <a16:creationId xmlns:a16="http://schemas.microsoft.com/office/drawing/2014/main" id="{7ED66518-89AE-B54F-97E3-C77F20EC4991}"/>
              </a:ext>
            </a:extLst>
          </p:cNvPr>
          <p:cNvSpPr txBox="1">
            <a:spLocks/>
          </p:cNvSpPr>
          <p:nvPr/>
        </p:nvSpPr>
        <p:spPr>
          <a:xfrm>
            <a:off x="3925461" y="796164"/>
            <a:ext cx="3300096" cy="527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| Target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4" name="Picture 3" descr="A picture containing sky, wall, kitchen, text&#13;&#10;&#13;&#10;Description automatically generated">
            <a:extLst>
              <a:ext uri="{FF2B5EF4-FFF2-40B4-BE49-F238E27FC236}">
                <a16:creationId xmlns:a16="http://schemas.microsoft.com/office/drawing/2014/main" id="{B8AD6CF1-73E6-9546-9FBB-8DA7D77E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13" y="1409647"/>
            <a:ext cx="2886042" cy="2886042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D165F84-0B11-6C40-B31C-42192C1E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4" y="1435557"/>
            <a:ext cx="4089228" cy="2834222"/>
          </a:xfrm>
          <a:prstGeom prst="rect">
            <a:avLst/>
          </a:prstGeom>
        </p:spPr>
      </p:pic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69D8028-8797-BF4D-BBFF-76C000562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421" y="4401871"/>
            <a:ext cx="3459034" cy="2325471"/>
          </a:xfrm>
          <a:prstGeom prst="rect">
            <a:avLst/>
          </a:prstGeom>
        </p:spPr>
      </p:pic>
      <p:pic>
        <p:nvPicPr>
          <p:cNvPr id="16" name="Picture 1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7550AF3-BC34-394F-83AC-D2206D3A3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854" y="4381960"/>
            <a:ext cx="3286897" cy="2345382"/>
          </a:xfrm>
          <a:prstGeom prst="rect">
            <a:avLst/>
          </a:prstGeom>
        </p:spPr>
      </p:pic>
      <p:pic>
        <p:nvPicPr>
          <p:cNvPr id="18" name="Google Shape;74;p16" descr="metis-mini.png">
            <a:extLst>
              <a:ext uri="{FF2B5EF4-FFF2-40B4-BE49-F238E27FC236}">
                <a16:creationId xmlns:a16="http://schemas.microsoft.com/office/drawing/2014/main" id="{89C338EB-D53D-454C-BECD-06CB8781DC97}"/>
              </a:ext>
            </a:extLst>
          </p:cNvPr>
          <p:cNvPicPr preferRelativeResize="0"/>
          <p:nvPr/>
        </p:nvPicPr>
        <p:blipFill rotWithShape="1">
          <a:blip r:embed="rId6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8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11301046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- LASSO SCALED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5988326" y="1083366"/>
            <a:ext cx="5804298" cy="5643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=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0.2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(Arbitrary)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0.5956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0.4235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16.4626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69574" y="1083366"/>
            <a:ext cx="5195095" cy="1869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LASSO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60/20/20</a:t>
            </a:r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1CBD85F-61B0-5D44-B23B-B8ADAF16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" y="3238105"/>
            <a:ext cx="4864100" cy="3263900"/>
          </a:xfrm>
          <a:prstGeom prst="rect">
            <a:avLst/>
          </a:prstGeom>
        </p:spPr>
      </p:pic>
      <p:pic>
        <p:nvPicPr>
          <p:cNvPr id="8" name="Google Shape;74;p16" descr="metis-mini.png">
            <a:extLst>
              <a:ext uri="{FF2B5EF4-FFF2-40B4-BE49-F238E27FC236}">
                <a16:creationId xmlns:a16="http://schemas.microsoft.com/office/drawing/2014/main" id="{EB9CC748-A151-FC4D-95A0-D2C744822433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90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9894277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- LASSO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5988326" y="1083366"/>
            <a:ext cx="5804298" cy="5643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=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0.2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R^2 Score: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0.6984~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0.72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4.22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69574" y="2494298"/>
            <a:ext cx="5195095" cy="1869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LASSO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60/20/20</a:t>
            </a:r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BCD36EE3-52A0-8142-9707-0C0AB742E980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523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9894277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 – Interactions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6102781" y="1083366"/>
            <a:ext cx="5804298" cy="5774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R^2 Score: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0.6984~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0.77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4.22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Ratings_x_Votes: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-0.00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0" y="2812177"/>
            <a:ext cx="5195095" cy="17363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 * Votes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Split &amp; Validate</a:t>
            </a:r>
          </a:p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b="1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48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46BA8A38-65C2-ED44-A1E4-C5AB50731BAF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66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11301046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– AUTOMATED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5988326" y="1083366"/>
            <a:ext cx="6203674" cy="5643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Alpha =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0.01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-0.0246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-0.272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 launch: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-0.1252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0.7287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RatingsVotes: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0.8713 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-0.1844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OpeningProp: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16.6902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6" name="Google Shape;92;p17">
            <a:extLst>
              <a:ext uri="{FF2B5EF4-FFF2-40B4-BE49-F238E27FC236}">
                <a16:creationId xmlns:a16="http://schemas.microsoft.com/office/drawing/2014/main" id="{7D95AD1B-5CD0-DD4D-81DE-DDC11BA49954}"/>
              </a:ext>
            </a:extLst>
          </p:cNvPr>
          <p:cNvSpPr txBox="1">
            <a:spLocks/>
          </p:cNvSpPr>
          <p:nvPr/>
        </p:nvSpPr>
        <p:spPr>
          <a:xfrm>
            <a:off x="233878" y="2970651"/>
            <a:ext cx="5195095" cy="18694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RIDGE CV</a:t>
            </a:r>
          </a:p>
        </p:txBody>
      </p:sp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4C87699B-DB4A-1749-9BF5-D8F004B4F106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8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91702" y="1202531"/>
            <a:ext cx="11366898" cy="53175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Filmmaking is an expensive, high-stakes endeavor.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Film companies and filmmakers put a great deal of focus on financial performance. 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Identifying factors for financial success could provide valuable insights for the business. </a:t>
            </a:r>
          </a:p>
        </p:txBody>
      </p:sp>
      <p:pic>
        <p:nvPicPr>
          <p:cNvPr id="11" name="Google Shape;74;p16" descr="metis-mini.png">
            <a:extLst>
              <a:ext uri="{FF2B5EF4-FFF2-40B4-BE49-F238E27FC236}">
                <a16:creationId xmlns:a16="http://schemas.microsoft.com/office/drawing/2014/main" id="{A6946792-E8D5-E541-AF7D-E4ADE01C4C52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7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91702" y="1202531"/>
            <a:ext cx="11265714" cy="53175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Gather data on films that is available on IMDb and 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IMDbPro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.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Select films that have completed their box office run.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Select features related to both financial performance and popularity.  </a:t>
            </a: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68E4E326-5BB7-074C-A693-BFD69D60DBAD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79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1611470" y="905439"/>
            <a:ext cx="2422282" cy="659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SELENIUM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1302B99-F589-1A4D-9EC0-700DE0D5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9" y="1622904"/>
            <a:ext cx="5058325" cy="440102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C1124B-70B1-9542-9950-2710ABF9EC35}"/>
              </a:ext>
            </a:extLst>
          </p:cNvPr>
          <p:cNvSpPr/>
          <p:nvPr/>
        </p:nvSpPr>
        <p:spPr>
          <a:xfrm>
            <a:off x="5671289" y="3099488"/>
            <a:ext cx="896029" cy="90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C44241E-55BB-E145-85AC-589A7B09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309" y="1564460"/>
            <a:ext cx="4835610" cy="45179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Google Shape;92;p17">
            <a:extLst>
              <a:ext uri="{FF2B5EF4-FFF2-40B4-BE49-F238E27FC236}">
                <a16:creationId xmlns:a16="http://schemas.microsoft.com/office/drawing/2014/main" id="{99DF554E-5371-8141-8B0D-C12E9EB19BEF}"/>
              </a:ext>
            </a:extLst>
          </p:cNvPr>
          <p:cNvSpPr txBox="1">
            <a:spLocks/>
          </p:cNvSpPr>
          <p:nvPr/>
        </p:nvSpPr>
        <p:spPr>
          <a:xfrm>
            <a:off x="7910295" y="866763"/>
            <a:ext cx="2821638" cy="659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1300+ Pages</a:t>
            </a:r>
          </a:p>
        </p:txBody>
      </p:sp>
      <p:pic>
        <p:nvPicPr>
          <p:cNvPr id="12" name="Google Shape;74;p16" descr="metis-mini.png">
            <a:extLst>
              <a:ext uri="{FF2B5EF4-FFF2-40B4-BE49-F238E27FC236}">
                <a16:creationId xmlns:a16="http://schemas.microsoft.com/office/drawing/2014/main" id="{471099A1-46B4-7342-83F1-E9DA8F1D2B82}"/>
              </a:ext>
            </a:extLst>
          </p:cNvPr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58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6EB608-B18D-6D49-991C-33644C49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26" y="1081579"/>
            <a:ext cx="9652000" cy="5245100"/>
          </a:xfrm>
          <a:prstGeom prst="rect">
            <a:avLst/>
          </a:prstGeom>
        </p:spPr>
      </p:pic>
      <p:pic>
        <p:nvPicPr>
          <p:cNvPr id="7" name="Google Shape;74;p16" descr="metis-mini.png">
            <a:extLst>
              <a:ext uri="{FF2B5EF4-FFF2-40B4-BE49-F238E27FC236}">
                <a16:creationId xmlns:a16="http://schemas.microsoft.com/office/drawing/2014/main" id="{1FC1344A-2D7E-A34F-BCC0-1654D79C343D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48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984D781B-7C88-FC4E-8244-9250963779CA}"/>
              </a:ext>
            </a:extLst>
          </p:cNvPr>
          <p:cNvSpPr txBox="1">
            <a:spLocks/>
          </p:cNvSpPr>
          <p:nvPr/>
        </p:nvSpPr>
        <p:spPr>
          <a:xfrm>
            <a:off x="276798" y="872804"/>
            <a:ext cx="11265714" cy="5854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1319 Observations: Films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Target: Gross Revenue / Budget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7 Features: 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Budget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 Weekend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MOVIEmeter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Ratings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Votes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Articles</a:t>
            </a:r>
          </a:p>
          <a:p>
            <a:pPr marL="914400" lvl="1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Opening / Budget</a:t>
            </a:r>
          </a:p>
          <a:p>
            <a:pPr marL="762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endParaRPr lang="en-US" sz="3200" dirty="0">
              <a:solidFill>
                <a:srgbClr val="434343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pic>
        <p:nvPicPr>
          <p:cNvPr id="6" name="Google Shape;74;p16" descr="metis-mini.png">
            <a:extLst>
              <a:ext uri="{FF2B5EF4-FFF2-40B4-BE49-F238E27FC236}">
                <a16:creationId xmlns:a16="http://schemas.microsoft.com/office/drawing/2014/main" id="{B4F934CE-64A6-304D-9F03-527A2D30EBA8}"/>
              </a:ext>
            </a:extLst>
          </p:cNvPr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08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6639339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C23E916-D51A-B645-96D2-22ECDD9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60" y="1045270"/>
            <a:ext cx="5497919" cy="5470855"/>
          </a:xfrm>
          <a:prstGeom prst="rect">
            <a:avLst/>
          </a:prstGeom>
        </p:spPr>
      </p:pic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63CBAE8B-8FF3-0049-A0EA-1B1B1F0AECA8}"/>
              </a:ext>
            </a:extLst>
          </p:cNvPr>
          <p:cNvSpPr txBox="1">
            <a:spLocks/>
          </p:cNvSpPr>
          <p:nvPr/>
        </p:nvSpPr>
        <p:spPr>
          <a:xfrm>
            <a:off x="284920" y="2838000"/>
            <a:ext cx="5497919" cy="9925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Log Transform</a:t>
            </a:r>
          </a:p>
        </p:txBody>
      </p:sp>
      <p:pic>
        <p:nvPicPr>
          <p:cNvPr id="11" name="Google Shape;74;p16" descr="metis-mini.png">
            <a:extLst>
              <a:ext uri="{FF2B5EF4-FFF2-40B4-BE49-F238E27FC236}">
                <a16:creationId xmlns:a16="http://schemas.microsoft.com/office/drawing/2014/main" id="{A5480D9B-AD1F-0346-992B-5247DF345202}"/>
              </a:ext>
            </a:extLst>
          </p:cNvPr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01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6BD-378D-154C-863B-AE45A04C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658"/>
            <a:ext cx="9075174" cy="66737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TRAIN-VALIDATION-TEST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434AE-CD49-6148-BA26-0711A521E958}"/>
              </a:ext>
            </a:extLst>
          </p:cNvPr>
          <p:cNvCxnSpPr>
            <a:cxnSpLocks/>
          </p:cNvCxnSpPr>
          <p:nvPr/>
        </p:nvCxnSpPr>
        <p:spPr>
          <a:xfrm>
            <a:off x="69574" y="798029"/>
            <a:ext cx="11837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92;p17">
            <a:extLst>
              <a:ext uri="{FF2B5EF4-FFF2-40B4-BE49-F238E27FC236}">
                <a16:creationId xmlns:a16="http://schemas.microsoft.com/office/drawing/2014/main" id="{2FA69018-C131-C14D-9C51-6008EB204B56}"/>
              </a:ext>
            </a:extLst>
          </p:cNvPr>
          <p:cNvSpPr txBox="1">
            <a:spLocks/>
          </p:cNvSpPr>
          <p:nvPr/>
        </p:nvSpPr>
        <p:spPr>
          <a:xfrm>
            <a:off x="399273" y="1163638"/>
            <a:ext cx="8587410" cy="53175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Standard Scaled 60/20/20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Linear Regression: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0.686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Ridge Regression: </a:t>
            </a:r>
            <a:r>
              <a:rPr lang="en-US" sz="3200" b="1" dirty="0">
                <a:solidFill>
                  <a:srgbClr val="0070C0"/>
                </a:solidFill>
                <a:highlight>
                  <a:srgbClr val="00FFFF"/>
                </a:highlight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0.686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Degree 2 Polynomial: 0.235</a:t>
            </a: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57200" indent="-381000" algn="l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rPr>
              <a:t>Keep these values in mind for later</a:t>
            </a:r>
          </a:p>
        </p:txBody>
      </p:sp>
      <p:pic>
        <p:nvPicPr>
          <p:cNvPr id="11" name="Google Shape;74;p16" descr="metis-mini.png">
            <a:extLst>
              <a:ext uri="{FF2B5EF4-FFF2-40B4-BE49-F238E27FC236}">
                <a16:creationId xmlns:a16="http://schemas.microsoft.com/office/drawing/2014/main" id="{ABB18A64-D002-0444-9CBE-C6162DAD266B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11356475" y="63803"/>
            <a:ext cx="550604" cy="65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68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{A753BF3D-CF2C-564F-97DF-409791AE7B50}tf10001076</Template>
  <TotalTime>3599</TotalTime>
  <Words>570</Words>
  <Application>Microsoft Macintosh PowerPoint</Application>
  <PresentationFormat>Widescreen</PresentationFormat>
  <Paragraphs>163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Proxima Nova</vt:lpstr>
      <vt:lpstr>Arial</vt:lpstr>
      <vt:lpstr>Calibri</vt:lpstr>
      <vt:lpstr>Calibri Light</vt:lpstr>
      <vt:lpstr>Office Theme</vt:lpstr>
      <vt:lpstr>FEATURE FILM ROI</vt:lpstr>
      <vt:lpstr>PROJECT GOAL</vt:lpstr>
      <vt:lpstr>MOTIVATION</vt:lpstr>
      <vt:lpstr>METHODOLOGY</vt:lpstr>
      <vt:lpstr>WEB SCRAPING</vt:lpstr>
      <vt:lpstr>DATA COLLECTION</vt:lpstr>
      <vt:lpstr>ANALYSIS</vt:lpstr>
      <vt:lpstr>ANALYSIS</vt:lpstr>
      <vt:lpstr>BASIC TRAIN-VALIDATION-TEST</vt:lpstr>
      <vt:lpstr>REGULARIZATION – TUNE ALPHA</vt:lpstr>
      <vt:lpstr>REGULARIZATION - LASSO SCALED</vt:lpstr>
      <vt:lpstr>REGULARIZATION – AUTOMATED</vt:lpstr>
      <vt:lpstr>TEST RESULTS</vt:lpstr>
      <vt:lpstr>CONCLUSIONS</vt:lpstr>
      <vt:lpstr>PowerPoint Presentation</vt:lpstr>
      <vt:lpstr>Q &amp; A</vt:lpstr>
      <vt:lpstr>PowerPoint Presentation</vt:lpstr>
      <vt:lpstr>FUTURE WORK</vt:lpstr>
      <vt:lpstr>ANALYSIS</vt:lpstr>
      <vt:lpstr>ANALYSIS</vt:lpstr>
      <vt:lpstr>DATA COLLECTION</vt:lpstr>
      <vt:lpstr>ANALYSIS</vt:lpstr>
      <vt:lpstr>REGULARIZATION - LASSO SCALED</vt:lpstr>
      <vt:lpstr>REGULARIZATION - LASSO</vt:lpstr>
      <vt:lpstr>Feature Engineering – Interactions</vt:lpstr>
      <vt:lpstr>REGULARIZATION – AUTOMATED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FILM ROI</dc:title>
  <dc:creator>Torin Rettig</dc:creator>
  <cp:lastModifiedBy>Torin Rettig</cp:lastModifiedBy>
  <cp:revision>43</cp:revision>
  <dcterms:created xsi:type="dcterms:W3CDTF">2019-01-25T09:30:58Z</dcterms:created>
  <dcterms:modified xsi:type="dcterms:W3CDTF">2019-01-27T21:32:49Z</dcterms:modified>
</cp:coreProperties>
</file>